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74" r:id="rId10"/>
    <p:sldId id="266" r:id="rId11"/>
    <p:sldId id="263" r:id="rId12"/>
    <p:sldId id="264" r:id="rId13"/>
    <p:sldId id="275" r:id="rId14"/>
    <p:sldId id="267" r:id="rId15"/>
    <p:sldId id="265" r:id="rId16"/>
    <p:sldId id="276" r:id="rId17"/>
    <p:sldId id="272" r:id="rId18"/>
    <p:sldId id="268" r:id="rId19"/>
    <p:sldId id="269" r:id="rId20"/>
    <p:sldId id="277" r:id="rId21"/>
    <p:sldId id="270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7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44488" y="1930399"/>
            <a:ext cx="9869488" cy="1498601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Програма за ускоряване </a:t>
            </a:r>
            <a:br>
              <a:rPr lang="bg-BG" sz="3600" b="1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bg-BG" sz="3600" b="1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на икономическото възстановяване и трансформация чрез наука и иновации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2" y="4796367"/>
            <a:ext cx="6796088" cy="1947333"/>
          </a:xfrm>
        </p:spPr>
        <p:txBody>
          <a:bodyPr>
            <a:normAutofit/>
          </a:bodyPr>
          <a:lstStyle/>
          <a:p>
            <a:r>
              <a:rPr lang="bg-BG" sz="1900" b="1" cap="all" dirty="0">
                <a:ln w="3175" cmpd="sng"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+mj-cs"/>
              </a:rPr>
              <a:t>НационалЕН план за  възстановяване и устойчивост</a:t>
            </a:r>
            <a:endParaRPr lang="en-GB" sz="1900" b="1" cap="all" dirty="0">
              <a:ln w="3175" cmpd="sng">
                <a:noFill/>
              </a:ln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29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899832"/>
            <a:ext cx="9894888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Б. ВРЪЗКИ С ИНДУСТРИЯТА И КОМЕРСИАЛИЗАЦИЯ НА НАУЧНИТЕ РЕЗУЛТАТИ</a:t>
            </a:r>
            <a:br>
              <a:rPr lang="ru-RU" dirty="0">
                <a:solidFill>
                  <a:schemeClr val="bg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17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2" y="622300"/>
            <a:ext cx="10504488" cy="44280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</a:rPr>
              <a:t>Б.1 Схема за защита на </a:t>
            </a:r>
            <a:endParaRPr lang="bg-BG" sz="2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</a:rPr>
              <a:t>интелектуалната собственост и технологичен трансфер</a:t>
            </a:r>
            <a:r>
              <a:rPr lang="bg-BG" sz="2400" b="1" dirty="0">
                <a:solidFill>
                  <a:schemeClr val="bg1"/>
                </a:solidFill>
              </a:rPr>
              <a:t>: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sz="2200" dirty="0">
                <a:solidFill>
                  <a:schemeClr val="bg1"/>
                </a:solidFill>
              </a:rPr>
              <a:t>Създаване или стабилизиране и разширяване на дейностите на центрове/офиси за трансфер на технологии (ЦТТ/ТТО), вкл. звено за интелектуална собственост;</a:t>
            </a:r>
            <a:endParaRPr lang="en-US" sz="2200" dirty="0">
              <a:solidFill>
                <a:schemeClr val="bg1"/>
              </a:solidFill>
            </a:endParaRPr>
          </a:p>
          <a:p>
            <a:pPr lvl="0"/>
            <a:r>
              <a:rPr lang="bg-BG" sz="2200" dirty="0">
                <a:solidFill>
                  <a:schemeClr val="bg1"/>
                </a:solidFill>
              </a:rPr>
              <a:t>Финансиране на присъщите разходи за заявяване, регистриране и поддържане на международни, европейски или САЩ патенти;</a:t>
            </a:r>
            <a:endParaRPr lang="en-US" sz="2200" dirty="0">
              <a:solidFill>
                <a:schemeClr val="bg1"/>
              </a:solidFill>
            </a:endParaRPr>
          </a:p>
          <a:p>
            <a:pPr lvl="0"/>
            <a:r>
              <a:rPr lang="bg-BG" sz="2200" dirty="0">
                <a:solidFill>
                  <a:schemeClr val="bg1"/>
                </a:solidFill>
              </a:rPr>
              <a:t>Провеждане на обучения по интелектуална собственост, комерсиализация и др.;</a:t>
            </a:r>
            <a:endParaRPr lang="en-US" sz="2200" dirty="0">
              <a:solidFill>
                <a:schemeClr val="bg1"/>
              </a:solidFill>
            </a:endParaRPr>
          </a:p>
          <a:p>
            <a:pPr lvl="0"/>
            <a:r>
              <a:rPr lang="bg-BG" sz="2200" dirty="0">
                <a:solidFill>
                  <a:schemeClr val="bg1"/>
                </a:solidFill>
              </a:rPr>
              <a:t>Осигуряване на експертно съдействие за подготовка на бизнес-план, защита на интелектуална собственост  и др.</a:t>
            </a:r>
            <a:endParaRPr lang="en-US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17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431800"/>
            <a:ext cx="11671300" cy="61849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200" b="1" i="1" dirty="0">
                <a:solidFill>
                  <a:schemeClr val="bg1"/>
                </a:solidFill>
              </a:rPr>
              <a:t>Б.2 Акселераторска програма </a:t>
            </a:r>
            <a:r>
              <a:rPr lang="bg-BG" sz="2200" b="1" i="1" dirty="0">
                <a:solidFill>
                  <a:schemeClr val="bg1"/>
                </a:solidFill>
              </a:rPr>
              <a:t>за </a:t>
            </a:r>
            <a:r>
              <a:rPr lang="en-US" sz="2200" b="1" i="1" dirty="0">
                <a:solidFill>
                  <a:schemeClr val="bg1"/>
                </a:solidFill>
              </a:rPr>
              <a:t>създаване и подкрепа на стартиращи фирми към ВУ за студенти,  докторанти и млади учени, определени на основата на предварителна експертна оценка на бизнес плана</a:t>
            </a:r>
            <a:r>
              <a:rPr lang="bg-BG" sz="2200" b="1" i="1" dirty="0">
                <a:solidFill>
                  <a:schemeClr val="bg1"/>
                </a:solidFill>
              </a:rPr>
              <a:t>, съгласно следните принципи:</a:t>
            </a:r>
            <a:r>
              <a:rPr lang="en-US" sz="2200" b="1" i="1" dirty="0">
                <a:solidFill>
                  <a:schemeClr val="bg1"/>
                </a:solidFill>
              </a:rPr>
              <a:t> </a:t>
            </a:r>
            <a:endParaRPr lang="bg-BG" sz="2200" b="1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200" dirty="0"/>
          </a:p>
          <a:p>
            <a:pPr lvl="0"/>
            <a:r>
              <a:rPr lang="bg-BG" dirty="0">
                <a:solidFill>
                  <a:schemeClr val="bg1"/>
                </a:solidFill>
              </a:rPr>
              <a:t>Създаване на устойчив механизъм за управление на акселераторската програма, вкл. програмно съдържание и дейности, на основата на публично-частно партньорство (бизнес асоциации, клъстери,  специализирани НПО, др.);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Създаване на устойчив механизъм за функциониране на менторски екипи за подпомагане на избраните в акселераторската програма проекти, както и обратна връзка към неуспелите кандидати;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Провеждане на разяснителна кампания за кандидатстването - публикуване на условията, критериите за оценка, разпределението на бюджета по пера, провеждане на консултации (разяснителни срещи, кабинет за консултации и т.н.);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Стимулиране ползването и осигуряване на безплатен достъп до научноизследователската инфраструктура във ВУ;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Стимулиране на сътрудничеството с международните академични и бизнес мрежи;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Създаване на механизъм за управление на стартиращи компании с пазарен потенциал, вкл. гарантиране на независимост на мениджърските решения в създадената компания. Осигуряване на независим механизъм за решаване на възникнали спорове между стартираща компания и университет - комисия на паритетен принцип между Управляващия комитет, Съвещателния борд в съответното ВУ. Вземане на решения - на основата на принципа 50%+1;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Осигуряване на механизъм за междинна и годишна оценка на акселераторската програма.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58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602" y="1253805"/>
            <a:ext cx="10377488" cy="38928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200" b="1" dirty="0">
                <a:solidFill>
                  <a:schemeClr val="bg1"/>
                </a:solidFill>
              </a:rPr>
              <a:t>Създаване на </a:t>
            </a:r>
            <a:r>
              <a:rPr lang="bg-BG" sz="3200" b="1" dirty="0" err="1">
                <a:solidFill>
                  <a:schemeClr val="bg1"/>
                </a:solidFill>
              </a:rPr>
              <a:t>акселераторска</a:t>
            </a:r>
            <a:r>
              <a:rPr lang="bg-BG" sz="3200" b="1" dirty="0">
                <a:solidFill>
                  <a:schemeClr val="bg1"/>
                </a:solidFill>
              </a:rPr>
              <a:t> програма в университета – активно участие и ангажиране на Факултет по икономически и социални науки и Юридически факултет – екип за разработване на програмата на ниво университет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46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2531532"/>
            <a:ext cx="10390188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>
                <a:solidFill>
                  <a:schemeClr val="bg1"/>
                </a:solidFill>
              </a:rPr>
              <a:t>В. ПОВИШАВАНЕ НА НАУЧНИЯ КАПАЦИТЕТ ЗА ПРИЛОЖНИ НАУЧНИ ИЗСЛЕДВАНИЯ И ИНОВАЦИИ</a:t>
            </a:r>
            <a:br>
              <a:rPr lang="bg-BG" dirty="0">
                <a:solidFill>
                  <a:schemeClr val="bg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49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834688" cy="5473700"/>
          </a:xfrm>
        </p:spPr>
        <p:txBody>
          <a:bodyPr/>
          <a:lstStyle/>
          <a:p>
            <a:pPr marL="0" indent="0" algn="ctr">
              <a:buNone/>
            </a:pPr>
            <a:r>
              <a:rPr lang="bg-BG" sz="2200" b="1" dirty="0">
                <a:solidFill>
                  <a:schemeClr val="bg1"/>
                </a:solidFill>
              </a:rPr>
              <a:t>В.1 Схема за привличане на водещи изследователи:</a:t>
            </a:r>
          </a:p>
          <a:p>
            <a:pPr marL="0" indent="0" algn="ctr">
              <a:buNone/>
            </a:pPr>
            <a:endParaRPr lang="bg-BG" sz="22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200" b="1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Привличане на водещи изследователи/експерти от индустрията от чужбина и страната в стратегически за ВУ области за създаване на научна група;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Осигуряване на необходимите условия за провеждане на научни изследвания и иновации (помещения, апаратура, материали и др.);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Финансиране на персонал за работа в научната група.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25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834688" cy="5473700"/>
          </a:xfrm>
        </p:spPr>
        <p:txBody>
          <a:bodyPr/>
          <a:lstStyle/>
          <a:p>
            <a:pPr marL="0" indent="0" algn="ctr">
              <a:buNone/>
            </a:pPr>
            <a:r>
              <a:rPr lang="bg-BG" sz="2200" b="1" dirty="0">
                <a:solidFill>
                  <a:schemeClr val="bg1"/>
                </a:solidFill>
              </a:rPr>
              <a:t>В.1 Схема за привличане на водещи изследователи:</a:t>
            </a:r>
          </a:p>
          <a:p>
            <a:pPr marL="0" indent="0" algn="ctr">
              <a:buNone/>
            </a:pPr>
            <a:endParaRPr lang="bg-BG" sz="22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200" b="1" dirty="0">
              <a:solidFill>
                <a:schemeClr val="bg1"/>
              </a:solidFill>
            </a:endParaRPr>
          </a:p>
          <a:p>
            <a:pPr lvl="0"/>
            <a:r>
              <a:rPr lang="bg-BG" b="1" dirty="0">
                <a:solidFill>
                  <a:schemeClr val="tx1">
                    <a:lumMod val="95000"/>
                  </a:schemeClr>
                </a:solidFill>
              </a:rPr>
              <a:t>Предложения за водещи изследователи/експерти от индустрията от чужбина и страната в стратегически за ВУ области за създаване на научна група</a:t>
            </a: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98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640888" cy="5295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dirty="0">
                <a:solidFill>
                  <a:schemeClr val="bg1"/>
                </a:solidFill>
              </a:rPr>
              <a:t>В.2 Схема за международно сътрудничество в стратегическите области за ВУ</a:t>
            </a:r>
            <a:r>
              <a:rPr lang="bg-BG" sz="2200" b="1" dirty="0">
                <a:solidFill>
                  <a:schemeClr val="bg1"/>
                </a:solidFill>
              </a:rPr>
              <a:t>:</a:t>
            </a:r>
          </a:p>
          <a:p>
            <a:pPr marL="0" indent="0" algn="ctr">
              <a:buNone/>
            </a:pPr>
            <a:endParaRPr lang="en-US" sz="2200" b="1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Посещения на учени от ВУ в организации или фирми в чужбина и чуждестранни учени/експерти във ВУ за осъществяване на сътрудничество (до 2 седм.);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Краткосрочни специализации на изследователи в чужбина (до 3 мес.);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Участие на учените от ВУ в конференции, семинари и др. (научни или в съответната индустриална област);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Организиране на международни конференции и школи.</a:t>
            </a:r>
          </a:p>
        </p:txBody>
      </p:sp>
    </p:spTree>
    <p:extLst>
      <p:ext uri="{BB962C8B-B14F-4D97-AF65-F5344CB8AC3E}">
        <p14:creationId xmlns:p14="http://schemas.microsoft.com/office/powerpoint/2010/main" val="2628001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212" y="3026832"/>
            <a:ext cx="10910888" cy="150706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Г. ПРОВЕЖДАНЕ НА НАУЧНИ ИЗСЛЕДВАНИЯ И РАЗРАБОТВАНЕ НА ИНОВАЦИИ, НАСОЧЕНИ КЪМ СТРАТЕГИЧЕСКИТЕ ЗА ВУ ОБЛАСТИ</a:t>
            </a:r>
            <a:br>
              <a:rPr lang="bg-BG" dirty="0">
                <a:solidFill>
                  <a:schemeClr val="bg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97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2" y="596900"/>
            <a:ext cx="10999788" cy="5892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bg-BG" sz="3100" b="1" dirty="0">
                <a:solidFill>
                  <a:schemeClr val="bg1"/>
                </a:solidFill>
              </a:rPr>
              <a:t>Г.1 Схема за научни и научно-приложни изследвания насочени към стратегическите за ВУ области:</a:t>
            </a:r>
          </a:p>
          <a:p>
            <a:pPr lvl="0"/>
            <a:r>
              <a:rPr lang="bg-BG" sz="2200" dirty="0">
                <a:solidFill>
                  <a:schemeClr val="bg1"/>
                </a:solidFill>
              </a:rPr>
              <a:t>финансиране на научни и научно-приложни изследвания насочени към стратегическите за ВУ области от научни групи на  водещи изследователи в съответната научна област и дават основен принос към определянето на ВУ като изследователско.</a:t>
            </a:r>
            <a:endParaRPr lang="en-US" sz="2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bg-BG" sz="2200" b="1" dirty="0">
                <a:solidFill>
                  <a:schemeClr val="bg1"/>
                </a:solidFill>
              </a:rPr>
              <a:t>    Програмата предоставя финансиране за:</a:t>
            </a:r>
            <a:endParaRPr lang="en-US" sz="2200" b="1" dirty="0">
              <a:solidFill>
                <a:schemeClr val="bg1"/>
              </a:solidFill>
            </a:endParaRPr>
          </a:p>
          <a:p>
            <a:pPr lvl="0"/>
            <a:r>
              <a:rPr lang="bg-BG" sz="2200" dirty="0">
                <a:solidFill>
                  <a:schemeClr val="bg1"/>
                </a:solidFill>
              </a:rPr>
              <a:t>осигуряване на необходимите условия за провеждане на научни изследвания и иновации (помещения, апаратура, материали, анализи и др.);</a:t>
            </a:r>
            <a:endParaRPr lang="en-US" sz="2200" dirty="0">
              <a:solidFill>
                <a:schemeClr val="bg1"/>
              </a:solidFill>
            </a:endParaRPr>
          </a:p>
          <a:p>
            <a:pPr lvl="0"/>
            <a:r>
              <a:rPr lang="bg-BG" sz="2200" dirty="0">
                <a:solidFill>
                  <a:schemeClr val="bg1"/>
                </a:solidFill>
              </a:rPr>
              <a:t>заплащане на персонала в научната група и повишаване на неговата квалификация (вкл. и за назначаване на докторанти, пост-докторанти, старши сътрудници; дългосрочни специализации и др., подготовка на експерти за индустрията);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en-US" sz="2200" dirty="0">
                <a:solidFill>
                  <a:schemeClr val="bg1"/>
                </a:solidFill>
              </a:rPr>
              <a:t>разпространение на резултатите (участие в международни мрежи, сътрудничество, научни публикации, участие в и организиране на международни конференции, защита на патенти и др.)</a:t>
            </a:r>
            <a:r>
              <a:rPr lang="bg-BG" sz="2200" dirty="0">
                <a:solidFill>
                  <a:schemeClr val="bg1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80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787400"/>
            <a:ext cx="10618788" cy="485986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bg1"/>
                </a:solidFill>
              </a:rPr>
              <a:t>Програмата за развитие на научните изследвания, иновациите и технологиите е в подкрепа на икономическото и обществено развитие на страната.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bg1"/>
                </a:solidFill>
              </a:rPr>
              <a:t>Планирането и изпълнението на политиката </a:t>
            </a:r>
            <a:r>
              <a:rPr lang="ru-RU" sz="3200" b="1" dirty="0">
                <a:solidFill>
                  <a:schemeClr val="bg1"/>
                </a:solidFill>
              </a:rPr>
              <a:t>обвързва научните изследвания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chemeClr val="bg1"/>
                </a:solidFill>
              </a:rPr>
              <a:t>с индустрията</a:t>
            </a:r>
            <a:r>
              <a:rPr lang="ru-RU" sz="3200" dirty="0">
                <a:solidFill>
                  <a:schemeClr val="bg1"/>
                </a:solidFill>
              </a:rPr>
              <a:t> и осъществяване на икономическа и индустриална трансформация.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323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2" y="596900"/>
            <a:ext cx="10999788" cy="5892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100" b="1" dirty="0">
                <a:solidFill>
                  <a:schemeClr val="bg1"/>
                </a:solidFill>
              </a:rPr>
              <a:t>Г.1 Схема за научни и научно-приложни изследвания насочени към стратегическите за ВУ области:</a:t>
            </a:r>
          </a:p>
          <a:p>
            <a:pPr marL="0" indent="0">
              <a:buNone/>
            </a:pPr>
            <a:r>
              <a:rPr lang="bg-BG" sz="2400" b="1" dirty="0">
                <a:solidFill>
                  <a:schemeClr val="tx1">
                    <a:lumMod val="95000"/>
                  </a:schemeClr>
                </a:solidFill>
              </a:rPr>
              <a:t>Формиране на групи за </a:t>
            </a:r>
            <a:r>
              <a:rPr lang="bg-BG" sz="2200" b="1" dirty="0">
                <a:solidFill>
                  <a:schemeClr val="tx1">
                    <a:lumMod val="95000"/>
                  </a:schemeClr>
                </a:solidFill>
              </a:rPr>
              <a:t>научни и научно-приложни изследвания насочени към стратегическите за ВУ области от научни групи на  водещи изследователи в съответната научна област и дават основен принос към определянето на ВУ като изследователско</a:t>
            </a:r>
          </a:p>
          <a:p>
            <a:pPr marL="0" indent="0">
              <a:buNone/>
            </a:pPr>
            <a:endParaRPr lang="en-US" sz="22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bg-BG" sz="2200" b="1" dirty="0">
                <a:solidFill>
                  <a:srgbClr val="FF0000"/>
                </a:solidFill>
              </a:rPr>
              <a:t>    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29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2" y="736600"/>
            <a:ext cx="10339388" cy="566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2200" b="1" dirty="0">
                <a:solidFill>
                  <a:schemeClr val="bg1"/>
                </a:solidFill>
              </a:rPr>
              <a:t>Г.2 Схема за разработване на иновации, водещи до интелектуална собственост</a:t>
            </a:r>
          </a:p>
          <a:p>
            <a:pPr marL="0" indent="0" algn="ctr">
              <a:buNone/>
            </a:pPr>
            <a:endParaRPr lang="bg-BG" sz="22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200" b="1" dirty="0">
              <a:solidFill>
                <a:schemeClr val="bg1"/>
              </a:solidFill>
            </a:endParaRPr>
          </a:p>
          <a:p>
            <a:r>
              <a:rPr lang="bg-BG" dirty="0">
                <a:solidFill>
                  <a:schemeClr val="bg1"/>
                </a:solidFill>
              </a:rPr>
              <a:t>Изпълнение на проекти (за 2 години) за провеждане на научно-приложни и иновационни изследвания, насочени специфично към получаване на резултати, необходими за защита на интелектуална собственост. Програмата предоставя финансиране за: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осигуряване на необходимите условия за провеждане на научни изследвания и иновации (помещения, апаратура, материали и др.)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заплащане на персонал за работа в научната група	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23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00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295400"/>
            <a:ext cx="10426700" cy="4152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Структурна база на новата политика е </a:t>
            </a:r>
            <a:r>
              <a:rPr lang="en-US" sz="4000" b="1" dirty="0">
                <a:solidFill>
                  <a:schemeClr val="bg1"/>
                </a:solidFill>
              </a:rPr>
              <a:t>Държавна</a:t>
            </a:r>
            <a:r>
              <a:rPr lang="bg-BG" sz="4000" b="1" dirty="0">
                <a:solidFill>
                  <a:schemeClr val="bg1"/>
                </a:solidFill>
              </a:rPr>
              <a:t>та</a:t>
            </a:r>
            <a:r>
              <a:rPr lang="en-US" sz="4000" b="1" dirty="0">
                <a:solidFill>
                  <a:schemeClr val="bg1"/>
                </a:solidFill>
              </a:rPr>
              <a:t> агенция за научни изследвания и иновации</a:t>
            </a:r>
            <a:r>
              <a:rPr lang="bg-BG" sz="4000" dirty="0">
                <a:solidFill>
                  <a:schemeClr val="bg1"/>
                </a:solidFill>
              </a:rPr>
              <a:t> -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bg-BG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единен център за изпълнение на политиката и координиране на нейният принос към другите национални политики</a:t>
            </a:r>
            <a:r>
              <a:rPr lang="bg-BG" sz="4000" dirty="0">
                <a:solidFill>
                  <a:schemeClr val="bg1"/>
                </a:solidFill>
              </a:rPr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5530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41300"/>
            <a:ext cx="10796588" cy="5841999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bg-BG" b="1" dirty="0">
                <a:solidFill>
                  <a:schemeClr val="bg1"/>
                </a:solidFill>
              </a:rPr>
              <a:t>С</a:t>
            </a:r>
            <a:r>
              <a:rPr lang="en-US" b="1" dirty="0">
                <a:solidFill>
                  <a:schemeClr val="bg1"/>
                </a:solidFill>
              </a:rPr>
              <a:t>ъздаване на мрежа от изследователски университети и мониторинг на техните </a:t>
            </a:r>
            <a:endParaRPr lang="bg-BG" b="1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900" b="1" dirty="0">
                <a:solidFill>
                  <a:schemeClr val="bg1"/>
                </a:solidFill>
              </a:rPr>
              <a:t>СТРАТЕГИЧЕСКИ ИНОВАЦИОННИ ПРОГРАМИ </a:t>
            </a:r>
            <a:r>
              <a:rPr lang="en-US" b="1" dirty="0">
                <a:solidFill>
                  <a:schemeClr val="bg1"/>
                </a:solidFill>
              </a:rPr>
              <a:t>(СИП)</a:t>
            </a:r>
            <a:endParaRPr lang="bg-BG" b="1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за развитие на приложни научни изследвания и иновации</a:t>
            </a:r>
            <a:endParaRPr lang="bg-BG" b="1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bg-BG" b="1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lvl="0"/>
            <a:r>
              <a:rPr lang="bg-BG" dirty="0">
                <a:solidFill>
                  <a:schemeClr val="bg1"/>
                </a:solidFill>
              </a:rPr>
              <a:t>Разработване на Насоки за подготовка и за изпълнение на стратегическите иновационните програми за развитие на ВУ;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Подготовка на документи, обявяване и популяризиране на процедурата за разработване и оценка на СИП на изследователските ВУ;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Сформиране на екип за оценка на подадените от ВУ проекти на СИП. 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Подготовка и сключване на договори с одобрените ВУ за финансиране на изпълнението на СИП;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Периодично изплащане на средствата, получени от ЕК (на всеки 6 месеца) на ВУ;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Наблюдение и оценка изпълнението на СИП на национално ниво;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Осигуряване на междинна и окончателна оценка на изпълнението на програмите;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Изготвяне на два аналитична доклада с оценка на развитието на мрежата – един междинен в средата на периода с препоръки за развитие и един окончателен в края на програмата с препоръки за последващо развитие.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87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412" y="3953932"/>
            <a:ext cx="8534400" cy="1507067"/>
          </a:xfrm>
        </p:spPr>
        <p:txBody>
          <a:bodyPr/>
          <a:lstStyle/>
          <a:p>
            <a:pPr algn="ctr"/>
            <a:r>
              <a:rPr lang="bg-BG" dirty="0">
                <a:solidFill>
                  <a:schemeClr val="bg1"/>
                </a:solidFill>
              </a:rPr>
              <a:t>На ниво университет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312" y="647700"/>
            <a:ext cx="8534400" cy="3615267"/>
          </a:xfrm>
        </p:spPr>
        <p:txBody>
          <a:bodyPr/>
          <a:lstStyle/>
          <a:p>
            <a:pPr marL="0" indent="0" algn="ctr">
              <a:buNone/>
            </a:pPr>
            <a:r>
              <a:rPr lang="bg-BG" sz="3600" dirty="0">
                <a:solidFill>
                  <a:schemeClr val="bg1"/>
                </a:solidFill>
              </a:rPr>
              <a:t>РАЗРАБОТВАНЕ НА </a:t>
            </a:r>
            <a:r>
              <a:rPr lang="en-US" sz="3600" dirty="0">
                <a:solidFill>
                  <a:schemeClr val="bg1"/>
                </a:solidFill>
              </a:rPr>
              <a:t> СТРАТЕГИЧЕСК</a:t>
            </a:r>
            <a:r>
              <a:rPr lang="bg-BG" sz="3600" dirty="0">
                <a:solidFill>
                  <a:schemeClr val="bg1"/>
                </a:solidFill>
              </a:rPr>
              <a:t>А</a:t>
            </a:r>
            <a:r>
              <a:rPr lang="en-US" sz="3600" dirty="0">
                <a:solidFill>
                  <a:schemeClr val="bg1"/>
                </a:solidFill>
              </a:rPr>
              <a:t> ИНОВАЦИОНН</a:t>
            </a:r>
            <a:r>
              <a:rPr lang="bg-BG" sz="3600" dirty="0">
                <a:solidFill>
                  <a:schemeClr val="bg1"/>
                </a:solidFill>
              </a:rPr>
              <a:t>А</a:t>
            </a:r>
            <a:r>
              <a:rPr lang="en-US" sz="3600" dirty="0">
                <a:solidFill>
                  <a:schemeClr val="bg1"/>
                </a:solidFill>
              </a:rPr>
              <a:t> ПРОГРАМ</a:t>
            </a:r>
            <a:r>
              <a:rPr lang="bg-BG" sz="3600" dirty="0">
                <a:solidFill>
                  <a:schemeClr val="bg1"/>
                </a:solidFill>
              </a:rPr>
              <a:t>А</a:t>
            </a:r>
            <a:r>
              <a:rPr lang="en-US" sz="3600" dirty="0">
                <a:solidFill>
                  <a:schemeClr val="bg1"/>
                </a:solidFill>
              </a:rPr>
              <a:t> (СИП) ЗА РАЗВИТИЕ НА ПРИЛОЖНИ НАУЧНИ ИЗСЛЕДВАНИЯ И ИНОВАЦИИ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43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12" y="2095501"/>
            <a:ext cx="10225088" cy="4394199"/>
          </a:xfrm>
        </p:spPr>
        <p:txBody>
          <a:bodyPr>
            <a:normAutofit/>
          </a:bodyPr>
          <a:lstStyle/>
          <a:p>
            <a:r>
              <a:rPr lang="bg-BG" sz="2200" dirty="0">
                <a:solidFill>
                  <a:schemeClr val="bg1"/>
                </a:solidFill>
              </a:rPr>
              <a:t>А. Управление И Мониторинг</a:t>
            </a:r>
            <a:br>
              <a:rPr lang="bg-BG" sz="2200" dirty="0">
                <a:solidFill>
                  <a:schemeClr val="bg1"/>
                </a:solidFill>
              </a:rPr>
            </a:br>
            <a:br>
              <a:rPr lang="bg-BG" sz="2200" dirty="0">
                <a:solidFill>
                  <a:schemeClr val="bg1"/>
                </a:solidFill>
              </a:rPr>
            </a:br>
            <a:r>
              <a:rPr lang="ru-RU" sz="2200" dirty="0">
                <a:solidFill>
                  <a:schemeClr val="bg1"/>
                </a:solidFill>
              </a:rPr>
              <a:t>Б. ВРЪЗКИ С ИНДУСТРИЯТА И КОМЕРСИАЛИЗАЦИЯ НА НАУЧНИТЕ РЕЗУЛТАТИ</a:t>
            </a:r>
            <a:br>
              <a:rPr lang="ru-RU" sz="2200" dirty="0">
                <a:solidFill>
                  <a:schemeClr val="bg1"/>
                </a:solidFill>
              </a:rPr>
            </a:br>
            <a:br>
              <a:rPr lang="ru-RU" sz="2200" dirty="0">
                <a:solidFill>
                  <a:schemeClr val="bg1"/>
                </a:solidFill>
              </a:rPr>
            </a:br>
            <a:r>
              <a:rPr lang="bg-BG" sz="2200" dirty="0">
                <a:solidFill>
                  <a:schemeClr val="bg1"/>
                </a:solidFill>
              </a:rPr>
              <a:t>В. ПОВИШАВАНЕ НА НАУЧНИЯ КАПАЦИТЕТ ЗА ПРИЛОЖНИ НАУЧНИ ИЗСЛЕДВАНИЯ И ИНОВАЦИИ</a:t>
            </a:r>
            <a:br>
              <a:rPr lang="bg-BG" sz="2200" dirty="0">
                <a:solidFill>
                  <a:schemeClr val="bg1"/>
                </a:solidFill>
              </a:rPr>
            </a:br>
            <a:br>
              <a:rPr lang="bg-BG" sz="2200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Г. ПРОВЕЖДАНЕ НА НАУЧНИ ИЗСЛЕДВАНИЯ И РАЗРАБОТВАНЕ НА ИНОВАЦИИ, НАСОЧЕНИ КЪМ СТРАТЕГИЧЕСКИТЕ ЗА ВУ ОБЛАСТИ</a:t>
            </a:r>
            <a:br>
              <a:rPr lang="bg-BG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5901"/>
            <a:ext cx="10733088" cy="1231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2800" b="1" dirty="0">
                <a:solidFill>
                  <a:schemeClr val="bg1"/>
                </a:solidFill>
              </a:rPr>
              <a:t>ОСНОВНИ КОМПОНЕНТИ </a:t>
            </a:r>
          </a:p>
          <a:p>
            <a:pPr marL="0" indent="0" algn="ctr">
              <a:buNone/>
            </a:pPr>
            <a:r>
              <a:rPr lang="bg-BG" sz="2800" b="1" dirty="0">
                <a:solidFill>
                  <a:schemeClr val="bg1"/>
                </a:solidFill>
              </a:rPr>
              <a:t>НА СТРАТЕГИЧЕСКАТА ИНОВАЦИОННА ПРОГРАМА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565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12" y="1998132"/>
            <a:ext cx="8534400" cy="1507067"/>
          </a:xfrm>
        </p:spPr>
        <p:txBody>
          <a:bodyPr/>
          <a:lstStyle/>
          <a:p>
            <a:r>
              <a:rPr lang="bg-BG" dirty="0">
                <a:solidFill>
                  <a:schemeClr val="bg1"/>
                </a:solidFill>
              </a:rPr>
              <a:t>А. Управление И Мониторинг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59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2" y="740833"/>
            <a:ext cx="11228388" cy="61171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dirty="0">
                <a:solidFill>
                  <a:schemeClr val="bg1"/>
                </a:solidFill>
              </a:rPr>
              <a:t>А.1 Планиране, координиране на дейностите, мониторинг на изпълнението на СИП и отчитане, вкл. административно-счетоводни дейности</a:t>
            </a:r>
            <a:r>
              <a:rPr lang="bg-BG" sz="2200" b="1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bg-BG" b="1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Управляващ комитет на програмата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pPr lvl="0"/>
            <a:r>
              <a:rPr lang="bg-BG" dirty="0">
                <a:solidFill>
                  <a:schemeClr val="bg1"/>
                </a:solidFill>
              </a:rPr>
              <a:t>Съвещателен борд от чуждестранни партньори и представители на българския бизнес;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Ежегодни кръгли маси за обсъждане изпълнението на програмата и стратегическото развитие на ВУ и популяризиране на програмата (сайт, печатни издания, медийна разгласа). Срещи с фирми, които имат интерес от съвместни изследвания и иновации и с потенциални инвеститори и други присъщи дейности за осигуряване на инвестиции. Създаване и поддържане на база данни с информация за научните компетентности на научните групи  и предложения за иновации;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bg-BG" dirty="0">
                <a:solidFill>
                  <a:schemeClr val="bg1"/>
                </a:solidFill>
              </a:rPr>
              <a:t>Организация и институционално администриране.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08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2" y="740833"/>
            <a:ext cx="11228388" cy="61171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dirty="0">
                <a:solidFill>
                  <a:schemeClr val="bg1"/>
                </a:solidFill>
              </a:rPr>
              <a:t>А.1 Планиране, координиране на дейностите, мониторинг на изпълнението на СИП и отчитане, вкл. административно-счетоводни дейности</a:t>
            </a:r>
            <a:r>
              <a:rPr lang="bg-BG" sz="2200" b="1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bg-BG" b="1" dirty="0">
              <a:solidFill>
                <a:schemeClr val="bg1"/>
              </a:solidFill>
            </a:endParaRPr>
          </a:p>
          <a:p>
            <a:pPr lvl="0"/>
            <a:r>
              <a:rPr lang="bg-BG" b="1" dirty="0">
                <a:solidFill>
                  <a:schemeClr val="tx1">
                    <a:lumMod val="95000"/>
                  </a:schemeClr>
                </a:solidFill>
              </a:rPr>
              <a:t>Управляващ комитет на програмата – предложение за представители от факултета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;</a:t>
            </a:r>
          </a:p>
          <a:p>
            <a:pPr lvl="0"/>
            <a:r>
              <a:rPr lang="bg-BG" b="1" dirty="0">
                <a:solidFill>
                  <a:schemeClr val="tx1">
                    <a:lumMod val="95000"/>
                  </a:schemeClr>
                </a:solidFill>
              </a:rPr>
              <a:t>Съвещателен борд от чуждестранни партньори и представители на българския бизнес – предложения за членове на борда;</a:t>
            </a: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9354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1330</Words>
  <Application>Microsoft Office PowerPoint</Application>
  <PresentationFormat>Widescreen</PresentationFormat>
  <Paragraphs>87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Century Gothic</vt:lpstr>
      <vt:lpstr>Wingdings 3</vt:lpstr>
      <vt:lpstr>Slice</vt:lpstr>
      <vt:lpstr>Програма за ускоряване  на икономическото възстановяване и трансформация чрез наука и иновации</vt:lpstr>
      <vt:lpstr>PowerPoint Presentation</vt:lpstr>
      <vt:lpstr>PowerPoint Presentation</vt:lpstr>
      <vt:lpstr>PowerPoint Presentation</vt:lpstr>
      <vt:lpstr>На ниво университет</vt:lpstr>
      <vt:lpstr>А. Управление И Мониторинг  Б. ВРЪЗКИ С ИНДУСТРИЯТА И КОМЕРСИАЛИЗАЦИЯ НА НАУЧНИТЕ РЕЗУЛТАТИ  В. ПОВИШАВАНЕ НА НАУЧНИЯ КАПАЦИТЕТ ЗА ПРИЛОЖНИ НАУЧНИ ИЗСЛЕДВАНИЯ И ИНОВАЦИИ  Г. ПРОВЕЖДАНЕ НА НАУЧНИ ИЗСЛЕДВАНИЯ И РАЗРАБОТВАНЕ НА ИНОВАЦИИ, НАСОЧЕНИ КЪМ СТРАТЕГИЧЕСКИТЕ ЗА ВУ ОБЛАСТИ </vt:lpstr>
      <vt:lpstr>А. Управление И Мониторинг</vt:lpstr>
      <vt:lpstr>PowerPoint Presentation</vt:lpstr>
      <vt:lpstr>PowerPoint Presentation</vt:lpstr>
      <vt:lpstr>Б. ВРЪЗКИ С ИНДУСТРИЯТА И КОМЕРСИАЛИЗАЦИЯ НА НАУЧНИТЕ РЕЗУЛТАТИ </vt:lpstr>
      <vt:lpstr>PowerPoint Presentation</vt:lpstr>
      <vt:lpstr>PowerPoint Presentation</vt:lpstr>
      <vt:lpstr>PowerPoint Presentation</vt:lpstr>
      <vt:lpstr>В. ПОВИШАВАНЕ НА НАУЧНИЯ КАПАЦИТЕТ ЗА ПРИЛОЖНИ НАУЧНИ ИЗСЛЕДВАНИЯ И ИНОВАЦИИ </vt:lpstr>
      <vt:lpstr>PowerPoint Presentation</vt:lpstr>
      <vt:lpstr>PowerPoint Presentation</vt:lpstr>
      <vt:lpstr>PowerPoint Presentation</vt:lpstr>
      <vt:lpstr>Г. ПРОВЕЖДАНЕ НА НАУЧНИ ИЗСЛЕДВАНИЯ И РАЗРАБОТВАНЕ НА ИНОВАЦИИ, НАСОЧЕНИ КЪМ СТРАТЕГИЧЕСКИТЕ ЗА ВУ ОБЛАСТИ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за ускоряване  на икономическото възстановяване и трансформация чрез наука и иновации</dc:title>
  <dc:creator>Милена И. Илиева-Сапунова</dc:creator>
  <cp:lastModifiedBy>Samir Izetov</cp:lastModifiedBy>
  <cp:revision>17</cp:revision>
  <dcterms:created xsi:type="dcterms:W3CDTF">2021-12-14T08:51:36Z</dcterms:created>
  <dcterms:modified xsi:type="dcterms:W3CDTF">2022-01-12T18:43:05Z</dcterms:modified>
</cp:coreProperties>
</file>